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New Sun Playful" panose="02020500000000000000" charset="-120"/>
      <p:regular r:id="rId24"/>
    </p:embeddedFont>
    <p:embeddedFont>
      <p:font typeface="Noto Sans T Chinese" panose="02020500000000000000" charset="-120"/>
      <p:regular r:id="rId25"/>
    </p:embeddedFont>
    <p:embeddedFont>
      <p:font typeface="Noto Sans T Chinese Bold" panose="02020500000000000000" charset="-120"/>
      <p:regular r:id="rId26"/>
    </p:embeddedFont>
    <p:embeddedFont>
      <p:font typeface="Poppins" panose="00000500000000000000" pitchFamily="2" charset="0"/>
      <p:regular r:id="rId27"/>
    </p:embeddedFont>
    <p:embeddedFont>
      <p:font typeface="Poppins Italics" panose="02020500000000000000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10" Type="http://schemas.openxmlformats.org/officeDocument/2006/relationships/image" Target="../media/image34.svg"/><Relationship Id="rId4" Type="http://schemas.openxmlformats.org/officeDocument/2006/relationships/image" Target="../media/image59.svg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9.svg"/><Relationship Id="rId4" Type="http://schemas.openxmlformats.org/officeDocument/2006/relationships/image" Target="../media/image19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32.svg"/><Relationship Id="rId4" Type="http://schemas.openxmlformats.org/officeDocument/2006/relationships/image" Target="../media/image36.sv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34.svg"/><Relationship Id="rId4" Type="http://schemas.openxmlformats.org/officeDocument/2006/relationships/image" Target="../media/image42.sv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32.svg"/><Relationship Id="rId4" Type="http://schemas.openxmlformats.org/officeDocument/2006/relationships/image" Target="../media/image36.sv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41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93084" y="910293"/>
            <a:ext cx="8101832" cy="4233207"/>
          </a:xfrm>
          <a:custGeom>
            <a:avLst/>
            <a:gdLst/>
            <a:ahLst/>
            <a:cxnLst/>
            <a:rect l="l" t="t" r="r" b="b"/>
            <a:pathLst>
              <a:path w="8101832" h="4233207">
                <a:moveTo>
                  <a:pt x="0" y="0"/>
                </a:moveTo>
                <a:lnTo>
                  <a:pt x="8101832" y="0"/>
                </a:lnTo>
                <a:lnTo>
                  <a:pt x="8101832" y="4233207"/>
                </a:lnTo>
                <a:lnTo>
                  <a:pt x="0" y="42332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365930" y="1293571"/>
            <a:ext cx="2551320" cy="2212690"/>
          </a:xfrm>
          <a:custGeom>
            <a:avLst/>
            <a:gdLst/>
            <a:ahLst/>
            <a:cxnLst/>
            <a:rect l="l" t="t" r="r" b="b"/>
            <a:pathLst>
              <a:path w="2551320" h="2212690">
                <a:moveTo>
                  <a:pt x="0" y="0"/>
                </a:moveTo>
                <a:lnTo>
                  <a:pt x="2551320" y="0"/>
                </a:lnTo>
                <a:lnTo>
                  <a:pt x="2551320" y="2212690"/>
                </a:lnTo>
                <a:lnTo>
                  <a:pt x="0" y="22126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27171" y="1804959"/>
            <a:ext cx="2566479" cy="1189913"/>
          </a:xfrm>
          <a:custGeom>
            <a:avLst/>
            <a:gdLst/>
            <a:ahLst/>
            <a:cxnLst/>
            <a:rect l="l" t="t" r="r" b="b"/>
            <a:pathLst>
              <a:path w="2566479" h="1189913">
                <a:moveTo>
                  <a:pt x="0" y="0"/>
                </a:moveTo>
                <a:lnTo>
                  <a:pt x="2566478" y="0"/>
                </a:lnTo>
                <a:lnTo>
                  <a:pt x="2566478" y="1189913"/>
                </a:lnTo>
                <a:lnTo>
                  <a:pt x="0" y="11899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46758" y="7841656"/>
            <a:ext cx="979510" cy="979510"/>
          </a:xfrm>
          <a:custGeom>
            <a:avLst/>
            <a:gdLst/>
            <a:ahLst/>
            <a:cxnLst/>
            <a:rect l="l" t="t" r="r" b="b"/>
            <a:pathLst>
              <a:path w="979510" h="979510">
                <a:moveTo>
                  <a:pt x="0" y="0"/>
                </a:moveTo>
                <a:lnTo>
                  <a:pt x="979509" y="0"/>
                </a:lnTo>
                <a:lnTo>
                  <a:pt x="979509" y="979510"/>
                </a:lnTo>
                <a:lnTo>
                  <a:pt x="0" y="9795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926267" y="5966271"/>
            <a:ext cx="12435465" cy="122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91"/>
              </a:lnSpc>
            </a:pPr>
            <a:r>
              <a:rPr lang="en-US" sz="9191">
                <a:solidFill>
                  <a:srgbClr val="212121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圖片上傳與分享平台</a:t>
            </a:r>
          </a:p>
        </p:txBody>
      </p:sp>
      <p:sp>
        <p:nvSpPr>
          <p:cNvPr id="8" name="Freeform 8"/>
          <p:cNvSpPr/>
          <p:nvPr/>
        </p:nvSpPr>
        <p:spPr>
          <a:xfrm>
            <a:off x="16769545" y="3506261"/>
            <a:ext cx="979510" cy="979510"/>
          </a:xfrm>
          <a:custGeom>
            <a:avLst/>
            <a:gdLst/>
            <a:ahLst/>
            <a:cxnLst/>
            <a:rect l="l" t="t" r="r" b="b"/>
            <a:pathLst>
              <a:path w="979510" h="979510">
                <a:moveTo>
                  <a:pt x="0" y="0"/>
                </a:moveTo>
                <a:lnTo>
                  <a:pt x="979510" y="0"/>
                </a:lnTo>
                <a:lnTo>
                  <a:pt x="979510" y="979509"/>
                </a:lnTo>
                <a:lnTo>
                  <a:pt x="0" y="9795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668763"/>
            <a:ext cx="18288000" cy="8618237"/>
          </a:xfrm>
          <a:custGeom>
            <a:avLst/>
            <a:gdLst/>
            <a:ahLst/>
            <a:cxnLst/>
            <a:rect l="l" t="t" r="r" b="b"/>
            <a:pathLst>
              <a:path w="18288000" h="8618237">
                <a:moveTo>
                  <a:pt x="0" y="0"/>
                </a:moveTo>
                <a:lnTo>
                  <a:pt x="18288000" y="0"/>
                </a:lnTo>
                <a:lnTo>
                  <a:pt x="18288000" y="8618237"/>
                </a:lnTo>
                <a:lnTo>
                  <a:pt x="0" y="86182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077" b="-628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19795" y="537527"/>
            <a:ext cx="16153805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訪客頁面，可以先看到公開相簿的內容，也可以先搜尋</a:t>
            </a:r>
            <a:endParaRPr lang="en-US" sz="5199" dirty="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568941"/>
            <a:ext cx="18288000" cy="8718059"/>
          </a:xfrm>
          <a:custGeom>
            <a:avLst/>
            <a:gdLst/>
            <a:ahLst/>
            <a:cxnLst/>
            <a:rect l="l" t="t" r="r" b="b"/>
            <a:pathLst>
              <a:path w="18288000" h="8718059">
                <a:moveTo>
                  <a:pt x="0" y="0"/>
                </a:moveTo>
                <a:lnTo>
                  <a:pt x="18288000" y="0"/>
                </a:lnTo>
                <a:lnTo>
                  <a:pt x="18288000" y="8718059"/>
                </a:lnTo>
                <a:lnTo>
                  <a:pt x="0" y="871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799" b="-61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823298" y="285380"/>
            <a:ext cx="2920901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註冊帳號</a:t>
            </a:r>
            <a:endParaRPr lang="en-US" sz="5199" b="1" dirty="0">
              <a:solidFill>
                <a:srgbClr val="000000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613961"/>
            <a:ext cx="18288000" cy="8673039"/>
          </a:xfrm>
          <a:custGeom>
            <a:avLst/>
            <a:gdLst/>
            <a:ahLst/>
            <a:cxnLst/>
            <a:rect l="l" t="t" r="r" b="b"/>
            <a:pathLst>
              <a:path w="18288000" h="8673039">
                <a:moveTo>
                  <a:pt x="0" y="0"/>
                </a:moveTo>
                <a:lnTo>
                  <a:pt x="18288000" y="0"/>
                </a:lnTo>
                <a:lnTo>
                  <a:pt x="18288000" y="8673039"/>
                </a:lnTo>
                <a:lnTo>
                  <a:pt x="0" y="8673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860" b="-674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823298" y="352910"/>
            <a:ext cx="2997101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登入帳號</a:t>
            </a:r>
            <a:endParaRPr lang="en-US" sz="5199" b="1" dirty="0">
              <a:solidFill>
                <a:srgbClr val="000000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636471"/>
            <a:ext cx="18288000" cy="8650529"/>
          </a:xfrm>
          <a:custGeom>
            <a:avLst/>
            <a:gdLst/>
            <a:ahLst/>
            <a:cxnLst/>
            <a:rect l="l" t="t" r="r" b="b"/>
            <a:pathLst>
              <a:path w="18288000" h="8650529">
                <a:moveTo>
                  <a:pt x="0" y="0"/>
                </a:moveTo>
                <a:lnTo>
                  <a:pt x="18288000" y="0"/>
                </a:lnTo>
                <a:lnTo>
                  <a:pt x="18288000" y="8650529"/>
                </a:lnTo>
                <a:lnTo>
                  <a:pt x="0" y="8650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891" b="-702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21517" y="330400"/>
            <a:ext cx="9423083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使用者可以新增相簿和匯入相簿</a:t>
            </a:r>
            <a:endParaRPr lang="en-US" sz="5199" b="1" dirty="0">
              <a:solidFill>
                <a:srgbClr val="000000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523921"/>
            <a:ext cx="18288000" cy="8763079"/>
          </a:xfrm>
          <a:custGeom>
            <a:avLst/>
            <a:gdLst/>
            <a:ahLst/>
            <a:cxnLst/>
            <a:rect l="l" t="t" r="r" b="b"/>
            <a:pathLst>
              <a:path w="18288000" h="8763079">
                <a:moveTo>
                  <a:pt x="0" y="0"/>
                </a:moveTo>
                <a:lnTo>
                  <a:pt x="18288000" y="0"/>
                </a:lnTo>
                <a:lnTo>
                  <a:pt x="18288000" y="8763079"/>
                </a:lnTo>
                <a:lnTo>
                  <a:pt x="0" y="8763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739" b="-565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6336" y="349450"/>
            <a:ext cx="17919264" cy="646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登入後看得到好友動態，右上角的鈴鐺會出現數字告訴使用者有沒有人點讚或是留言</a:t>
            </a:r>
            <a:endParaRPr lang="en-US" sz="3800" dirty="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523921"/>
            <a:ext cx="18288000" cy="8763079"/>
          </a:xfrm>
          <a:custGeom>
            <a:avLst/>
            <a:gdLst/>
            <a:ahLst/>
            <a:cxnLst/>
            <a:rect l="l" t="t" r="r" b="b"/>
            <a:pathLst>
              <a:path w="18288000" h="8763079">
                <a:moveTo>
                  <a:pt x="0" y="0"/>
                </a:moveTo>
                <a:lnTo>
                  <a:pt x="18288000" y="0"/>
                </a:lnTo>
                <a:lnTo>
                  <a:pt x="18288000" y="8763079"/>
                </a:lnTo>
                <a:lnTo>
                  <a:pt x="0" y="8763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739" b="-565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58" y="18435"/>
            <a:ext cx="18288000" cy="1339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b="1" dirty="0" err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可以下載圖片、按讚、留言，相簿作者可以設為封面、或是選擇相簿要改成公開私人或朋友</a:t>
            </a:r>
            <a:endParaRPr lang="en-US" sz="3900" b="1" dirty="0">
              <a:solidFill>
                <a:srgbClr val="000000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535351"/>
            <a:ext cx="18288000" cy="8751649"/>
          </a:xfrm>
          <a:custGeom>
            <a:avLst/>
            <a:gdLst/>
            <a:ahLst/>
            <a:cxnLst/>
            <a:rect l="l" t="t" r="r" b="b"/>
            <a:pathLst>
              <a:path w="18288000" h="8751649">
                <a:moveTo>
                  <a:pt x="0" y="0"/>
                </a:moveTo>
                <a:lnTo>
                  <a:pt x="18288000" y="0"/>
                </a:lnTo>
                <a:lnTo>
                  <a:pt x="18288000" y="8751649"/>
                </a:lnTo>
                <a:lnTo>
                  <a:pt x="0" y="8751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23" b="-565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9415" y="330400"/>
            <a:ext cx="17271385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我的個人檔案中會看到使用者的全部的相簿還有按讚的相簿</a:t>
            </a:r>
            <a:endParaRPr lang="en-US" sz="5199" b="1" dirty="0">
              <a:solidFill>
                <a:srgbClr val="000000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546781"/>
            <a:ext cx="18288000" cy="8740219"/>
          </a:xfrm>
          <a:custGeom>
            <a:avLst/>
            <a:gdLst/>
            <a:ahLst/>
            <a:cxnLst/>
            <a:rect l="l" t="t" r="r" b="b"/>
            <a:pathLst>
              <a:path w="18288000" h="8740219">
                <a:moveTo>
                  <a:pt x="0" y="0"/>
                </a:moveTo>
                <a:lnTo>
                  <a:pt x="18288000" y="0"/>
                </a:lnTo>
                <a:lnTo>
                  <a:pt x="18288000" y="8740219"/>
                </a:lnTo>
                <a:lnTo>
                  <a:pt x="0" y="87402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508" b="-566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861196" y="307890"/>
            <a:ext cx="10616803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可以在我的個人檔案中編輯個人資料</a:t>
            </a:r>
            <a:endParaRPr lang="en-US" sz="5199" b="1" dirty="0">
              <a:solidFill>
                <a:srgbClr val="000000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637871"/>
            <a:ext cx="18288000" cy="8649129"/>
          </a:xfrm>
          <a:custGeom>
            <a:avLst/>
            <a:gdLst/>
            <a:ahLst/>
            <a:cxnLst/>
            <a:rect l="l" t="t" r="r" b="b"/>
            <a:pathLst>
              <a:path w="18288000" h="8649129">
                <a:moveTo>
                  <a:pt x="0" y="0"/>
                </a:moveTo>
                <a:lnTo>
                  <a:pt x="18288000" y="0"/>
                </a:lnTo>
                <a:lnTo>
                  <a:pt x="18288000" y="8649129"/>
                </a:lnTo>
                <a:lnTo>
                  <a:pt x="0" y="8649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658" b="-41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2400" y="407455"/>
            <a:ext cx="17843123" cy="673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b="1" dirty="0" err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管理員後台看得到使用者、相簿、相片總數，可以審核檢舉項目，刪除使用者</a:t>
            </a:r>
            <a:endParaRPr lang="en-US" sz="4100" b="1" dirty="0">
              <a:solidFill>
                <a:srgbClr val="000000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77445" y="2252078"/>
            <a:ext cx="4300989" cy="5782843"/>
          </a:xfrm>
          <a:custGeom>
            <a:avLst/>
            <a:gdLst/>
            <a:ahLst/>
            <a:cxnLst/>
            <a:rect l="l" t="t" r="r" b="b"/>
            <a:pathLst>
              <a:path w="4300989" h="5782843">
                <a:moveTo>
                  <a:pt x="0" y="0"/>
                </a:moveTo>
                <a:lnTo>
                  <a:pt x="4300989" y="0"/>
                </a:lnTo>
                <a:lnTo>
                  <a:pt x="4300989" y="5782844"/>
                </a:lnTo>
                <a:lnTo>
                  <a:pt x="0" y="5782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2831717" y="5143500"/>
            <a:ext cx="4636394" cy="4114800"/>
          </a:xfrm>
          <a:custGeom>
            <a:avLst/>
            <a:gdLst/>
            <a:ahLst/>
            <a:cxnLst/>
            <a:rect l="l" t="t" r="r" b="b"/>
            <a:pathLst>
              <a:path w="4636394" h="4114800">
                <a:moveTo>
                  <a:pt x="4636395" y="0"/>
                </a:moveTo>
                <a:lnTo>
                  <a:pt x="0" y="0"/>
                </a:lnTo>
                <a:lnTo>
                  <a:pt x="0" y="4114800"/>
                </a:lnTo>
                <a:lnTo>
                  <a:pt x="4636395" y="4114800"/>
                </a:lnTo>
                <a:lnTo>
                  <a:pt x="463639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8877445" y="9210675"/>
            <a:ext cx="8590667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8464324" y="9220200"/>
            <a:ext cx="22486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4038872" y="1801454"/>
            <a:ext cx="2222085" cy="2003917"/>
          </a:xfrm>
          <a:custGeom>
            <a:avLst/>
            <a:gdLst/>
            <a:ahLst/>
            <a:cxnLst/>
            <a:rect l="l" t="t" r="r" b="b"/>
            <a:pathLst>
              <a:path w="2222085" h="2003917">
                <a:moveTo>
                  <a:pt x="0" y="0"/>
                </a:moveTo>
                <a:lnTo>
                  <a:pt x="2222085" y="0"/>
                </a:lnTo>
                <a:lnTo>
                  <a:pt x="2222085" y="2003917"/>
                </a:lnTo>
                <a:lnTo>
                  <a:pt x="0" y="20039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7934899">
            <a:off x="-879508" y="8005932"/>
            <a:ext cx="3816415" cy="1776368"/>
          </a:xfrm>
          <a:custGeom>
            <a:avLst/>
            <a:gdLst/>
            <a:ahLst/>
            <a:cxnLst/>
            <a:rect l="l" t="t" r="r" b="b"/>
            <a:pathLst>
              <a:path w="3816415" h="1776368">
                <a:moveTo>
                  <a:pt x="0" y="0"/>
                </a:moveTo>
                <a:lnTo>
                  <a:pt x="3816416" y="0"/>
                </a:lnTo>
                <a:lnTo>
                  <a:pt x="3816416" y="1776367"/>
                </a:lnTo>
                <a:lnTo>
                  <a:pt x="0" y="17763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969141" y="4438340"/>
            <a:ext cx="3431347" cy="1648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99"/>
              </a:lnSpc>
            </a:pPr>
            <a:r>
              <a:rPr lang="en-US" sz="12399">
                <a:solidFill>
                  <a:srgbClr val="212121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修改</a:t>
            </a:r>
          </a:p>
        </p:txBody>
      </p:sp>
      <p:sp>
        <p:nvSpPr>
          <p:cNvPr id="10" name="Freeform 10"/>
          <p:cNvSpPr/>
          <p:nvPr/>
        </p:nvSpPr>
        <p:spPr>
          <a:xfrm>
            <a:off x="832895" y="1028700"/>
            <a:ext cx="979510" cy="979510"/>
          </a:xfrm>
          <a:custGeom>
            <a:avLst/>
            <a:gdLst/>
            <a:ahLst/>
            <a:cxnLst/>
            <a:rect l="l" t="t" r="r" b="b"/>
            <a:pathLst>
              <a:path w="979510" h="979510">
                <a:moveTo>
                  <a:pt x="0" y="0"/>
                </a:moveTo>
                <a:lnTo>
                  <a:pt x="979510" y="0"/>
                </a:lnTo>
                <a:lnTo>
                  <a:pt x="979510" y="979510"/>
                </a:lnTo>
                <a:lnTo>
                  <a:pt x="0" y="9795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798245" y="7545167"/>
            <a:ext cx="979510" cy="979510"/>
          </a:xfrm>
          <a:custGeom>
            <a:avLst/>
            <a:gdLst/>
            <a:ahLst/>
            <a:cxnLst/>
            <a:rect l="l" t="t" r="r" b="b"/>
            <a:pathLst>
              <a:path w="979510" h="979510">
                <a:moveTo>
                  <a:pt x="0" y="0"/>
                </a:moveTo>
                <a:lnTo>
                  <a:pt x="979510" y="0"/>
                </a:lnTo>
                <a:lnTo>
                  <a:pt x="979510" y="979509"/>
                </a:lnTo>
                <a:lnTo>
                  <a:pt x="0" y="9795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77445" y="2252078"/>
            <a:ext cx="4300989" cy="5782843"/>
          </a:xfrm>
          <a:custGeom>
            <a:avLst/>
            <a:gdLst/>
            <a:ahLst/>
            <a:cxnLst/>
            <a:rect l="l" t="t" r="r" b="b"/>
            <a:pathLst>
              <a:path w="4300989" h="5782843">
                <a:moveTo>
                  <a:pt x="0" y="0"/>
                </a:moveTo>
                <a:lnTo>
                  <a:pt x="4300989" y="0"/>
                </a:lnTo>
                <a:lnTo>
                  <a:pt x="4300989" y="5782844"/>
                </a:lnTo>
                <a:lnTo>
                  <a:pt x="0" y="5782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2831717" y="5143500"/>
            <a:ext cx="4636394" cy="4114800"/>
          </a:xfrm>
          <a:custGeom>
            <a:avLst/>
            <a:gdLst/>
            <a:ahLst/>
            <a:cxnLst/>
            <a:rect l="l" t="t" r="r" b="b"/>
            <a:pathLst>
              <a:path w="4636394" h="4114800">
                <a:moveTo>
                  <a:pt x="4636395" y="0"/>
                </a:moveTo>
                <a:lnTo>
                  <a:pt x="0" y="0"/>
                </a:lnTo>
                <a:lnTo>
                  <a:pt x="0" y="4114800"/>
                </a:lnTo>
                <a:lnTo>
                  <a:pt x="4636395" y="4114800"/>
                </a:lnTo>
                <a:lnTo>
                  <a:pt x="463639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8877445" y="9210675"/>
            <a:ext cx="8590667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8464324" y="9220200"/>
            <a:ext cx="22486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4038872" y="1801454"/>
            <a:ext cx="2222085" cy="2003917"/>
          </a:xfrm>
          <a:custGeom>
            <a:avLst/>
            <a:gdLst/>
            <a:ahLst/>
            <a:cxnLst/>
            <a:rect l="l" t="t" r="r" b="b"/>
            <a:pathLst>
              <a:path w="2222085" h="2003917">
                <a:moveTo>
                  <a:pt x="0" y="0"/>
                </a:moveTo>
                <a:lnTo>
                  <a:pt x="2222085" y="0"/>
                </a:lnTo>
                <a:lnTo>
                  <a:pt x="2222085" y="2003917"/>
                </a:lnTo>
                <a:lnTo>
                  <a:pt x="0" y="20039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7934899">
            <a:off x="-879508" y="8005932"/>
            <a:ext cx="3816415" cy="1776368"/>
          </a:xfrm>
          <a:custGeom>
            <a:avLst/>
            <a:gdLst/>
            <a:ahLst/>
            <a:cxnLst/>
            <a:rect l="l" t="t" r="r" b="b"/>
            <a:pathLst>
              <a:path w="3816415" h="1776368">
                <a:moveTo>
                  <a:pt x="0" y="0"/>
                </a:moveTo>
                <a:lnTo>
                  <a:pt x="3816416" y="0"/>
                </a:lnTo>
                <a:lnTo>
                  <a:pt x="3816416" y="1776367"/>
                </a:lnTo>
                <a:lnTo>
                  <a:pt x="0" y="17763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21812" y="2592521"/>
            <a:ext cx="6042512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>
                <a:solidFill>
                  <a:srgbClr val="212121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動機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650" y="5124450"/>
            <a:ext cx="6684040" cy="129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1"/>
              </a:lnSpc>
            </a:pPr>
            <a:r>
              <a:rPr lang="en-US" sz="2859" i="1">
                <a:solidFill>
                  <a:srgbClr val="212121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開發這個專案的初衷，是想打造一個平衡社交互動的圖像紀錄平台，讓大家可以分享自己的生活。</a:t>
            </a:r>
          </a:p>
        </p:txBody>
      </p:sp>
      <p:sp>
        <p:nvSpPr>
          <p:cNvPr id="11" name="Freeform 11"/>
          <p:cNvSpPr/>
          <p:nvPr/>
        </p:nvSpPr>
        <p:spPr>
          <a:xfrm>
            <a:off x="832895" y="1028700"/>
            <a:ext cx="979510" cy="979510"/>
          </a:xfrm>
          <a:custGeom>
            <a:avLst/>
            <a:gdLst/>
            <a:ahLst/>
            <a:cxnLst/>
            <a:rect l="l" t="t" r="r" b="b"/>
            <a:pathLst>
              <a:path w="979510" h="979510">
                <a:moveTo>
                  <a:pt x="0" y="0"/>
                </a:moveTo>
                <a:lnTo>
                  <a:pt x="979510" y="0"/>
                </a:lnTo>
                <a:lnTo>
                  <a:pt x="979510" y="979510"/>
                </a:lnTo>
                <a:lnTo>
                  <a:pt x="0" y="9795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798245" y="7545167"/>
            <a:ext cx="979510" cy="979510"/>
          </a:xfrm>
          <a:custGeom>
            <a:avLst/>
            <a:gdLst/>
            <a:ahLst/>
            <a:cxnLst/>
            <a:rect l="l" t="t" r="r" b="b"/>
            <a:pathLst>
              <a:path w="979510" h="979510">
                <a:moveTo>
                  <a:pt x="0" y="0"/>
                </a:moveTo>
                <a:lnTo>
                  <a:pt x="979510" y="0"/>
                </a:lnTo>
                <a:lnTo>
                  <a:pt x="979510" y="979509"/>
                </a:lnTo>
                <a:lnTo>
                  <a:pt x="0" y="9795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567083"/>
            <a:ext cx="18288000" cy="8719917"/>
          </a:xfrm>
          <a:custGeom>
            <a:avLst/>
            <a:gdLst/>
            <a:ahLst/>
            <a:cxnLst/>
            <a:rect l="l" t="t" r="r" b="b"/>
            <a:pathLst>
              <a:path w="18288000" h="8719917">
                <a:moveTo>
                  <a:pt x="0" y="0"/>
                </a:moveTo>
                <a:lnTo>
                  <a:pt x="18288000" y="0"/>
                </a:lnTo>
                <a:lnTo>
                  <a:pt x="18288000" y="8719917"/>
                </a:lnTo>
                <a:lnTo>
                  <a:pt x="0" y="87199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926007" y="330400"/>
            <a:ext cx="5503993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不能使用中文名字</a:t>
            </a:r>
            <a:endParaRPr lang="en-US" sz="5199" b="1" dirty="0">
              <a:solidFill>
                <a:srgbClr val="000000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515343"/>
            <a:ext cx="18288000" cy="8771657"/>
          </a:xfrm>
          <a:custGeom>
            <a:avLst/>
            <a:gdLst/>
            <a:ahLst/>
            <a:cxnLst/>
            <a:rect l="l" t="t" r="r" b="b"/>
            <a:pathLst>
              <a:path w="18288000" h="8771657">
                <a:moveTo>
                  <a:pt x="0" y="0"/>
                </a:moveTo>
                <a:lnTo>
                  <a:pt x="18288000" y="0"/>
                </a:lnTo>
                <a:lnTo>
                  <a:pt x="18288000" y="8771657"/>
                </a:lnTo>
                <a:lnTo>
                  <a:pt x="0" y="8771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912" b="-1184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162800" y="299175"/>
            <a:ext cx="4190881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可以刪除帳號</a:t>
            </a:r>
            <a:endParaRPr lang="en-US" sz="5199" b="1" dirty="0">
              <a:solidFill>
                <a:srgbClr val="000000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5214" y="2045384"/>
            <a:ext cx="6141145" cy="6801453"/>
          </a:xfrm>
          <a:custGeom>
            <a:avLst/>
            <a:gdLst/>
            <a:ahLst/>
            <a:cxnLst/>
            <a:rect l="l" t="t" r="r" b="b"/>
            <a:pathLst>
              <a:path w="6141145" h="6801453">
                <a:moveTo>
                  <a:pt x="0" y="0"/>
                </a:moveTo>
                <a:lnTo>
                  <a:pt x="6141145" y="0"/>
                </a:lnTo>
                <a:lnTo>
                  <a:pt x="6141145" y="6801453"/>
                </a:lnTo>
                <a:lnTo>
                  <a:pt x="0" y="680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28700" y="8799212"/>
            <a:ext cx="8590667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4632926" y="6773016"/>
            <a:ext cx="2331449" cy="1585386"/>
          </a:xfrm>
          <a:custGeom>
            <a:avLst/>
            <a:gdLst/>
            <a:ahLst/>
            <a:cxnLst/>
            <a:rect l="l" t="t" r="r" b="b"/>
            <a:pathLst>
              <a:path w="2331449" h="1585386">
                <a:moveTo>
                  <a:pt x="0" y="0"/>
                </a:moveTo>
                <a:lnTo>
                  <a:pt x="2331449" y="0"/>
                </a:lnTo>
                <a:lnTo>
                  <a:pt x="2331449" y="1585386"/>
                </a:lnTo>
                <a:lnTo>
                  <a:pt x="0" y="15853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963676" y="641841"/>
            <a:ext cx="2398889" cy="2807086"/>
          </a:xfrm>
          <a:custGeom>
            <a:avLst/>
            <a:gdLst/>
            <a:ahLst/>
            <a:cxnLst/>
            <a:rect l="l" t="t" r="r" b="b"/>
            <a:pathLst>
              <a:path w="2398889" h="2807086">
                <a:moveTo>
                  <a:pt x="0" y="0"/>
                </a:moveTo>
                <a:lnTo>
                  <a:pt x="2398890" y="0"/>
                </a:lnTo>
                <a:lnTo>
                  <a:pt x="2398890" y="2807086"/>
                </a:lnTo>
                <a:lnTo>
                  <a:pt x="0" y="28070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416604" y="4093863"/>
            <a:ext cx="9871396" cy="244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370"/>
              </a:lnSpc>
            </a:pPr>
            <a:r>
              <a:rPr lang="en-US" sz="18370">
                <a:solidFill>
                  <a:srgbClr val="212121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Thank you</a:t>
            </a:r>
          </a:p>
        </p:txBody>
      </p:sp>
      <p:sp>
        <p:nvSpPr>
          <p:cNvPr id="8" name="Freeform 8"/>
          <p:cNvSpPr/>
          <p:nvPr/>
        </p:nvSpPr>
        <p:spPr>
          <a:xfrm>
            <a:off x="6596849" y="6773016"/>
            <a:ext cx="979510" cy="979510"/>
          </a:xfrm>
          <a:custGeom>
            <a:avLst/>
            <a:gdLst/>
            <a:ahLst/>
            <a:cxnLst/>
            <a:rect l="l" t="t" r="r" b="b"/>
            <a:pathLst>
              <a:path w="979510" h="979510">
                <a:moveTo>
                  <a:pt x="0" y="0"/>
                </a:moveTo>
                <a:lnTo>
                  <a:pt x="979510" y="0"/>
                </a:lnTo>
                <a:lnTo>
                  <a:pt x="979510" y="979510"/>
                </a:lnTo>
                <a:lnTo>
                  <a:pt x="0" y="9795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82318" y="2167046"/>
            <a:ext cx="5744766" cy="6670265"/>
          </a:xfrm>
          <a:custGeom>
            <a:avLst/>
            <a:gdLst/>
            <a:ahLst/>
            <a:cxnLst/>
            <a:rect l="l" t="t" r="r" b="b"/>
            <a:pathLst>
              <a:path w="5744766" h="6670265">
                <a:moveTo>
                  <a:pt x="0" y="0"/>
                </a:moveTo>
                <a:lnTo>
                  <a:pt x="5744766" y="0"/>
                </a:lnTo>
                <a:lnTo>
                  <a:pt x="5744766" y="6670266"/>
                </a:lnTo>
                <a:lnTo>
                  <a:pt x="0" y="6670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8236418" y="8799212"/>
            <a:ext cx="8590667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flipH="1">
            <a:off x="14762573" y="1028700"/>
            <a:ext cx="2689837" cy="1393825"/>
          </a:xfrm>
          <a:custGeom>
            <a:avLst/>
            <a:gdLst/>
            <a:ahLst/>
            <a:cxnLst/>
            <a:rect l="l" t="t" r="r" b="b"/>
            <a:pathLst>
              <a:path w="2689837" h="1393825">
                <a:moveTo>
                  <a:pt x="2689837" y="0"/>
                </a:moveTo>
                <a:lnTo>
                  <a:pt x="0" y="0"/>
                </a:lnTo>
                <a:lnTo>
                  <a:pt x="0" y="1393825"/>
                </a:lnTo>
                <a:lnTo>
                  <a:pt x="2689837" y="1393825"/>
                </a:lnTo>
                <a:lnTo>
                  <a:pt x="268983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6742925"/>
            <a:ext cx="1713706" cy="1638926"/>
          </a:xfrm>
          <a:custGeom>
            <a:avLst/>
            <a:gdLst/>
            <a:ahLst/>
            <a:cxnLst/>
            <a:rect l="l" t="t" r="r" b="b"/>
            <a:pathLst>
              <a:path w="1713706" h="1638926">
                <a:moveTo>
                  <a:pt x="0" y="0"/>
                </a:moveTo>
                <a:lnTo>
                  <a:pt x="1713706" y="0"/>
                </a:lnTo>
                <a:lnTo>
                  <a:pt x="1713706" y="1638926"/>
                </a:lnTo>
                <a:lnTo>
                  <a:pt x="0" y="16389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32895" y="1028700"/>
            <a:ext cx="979510" cy="979510"/>
          </a:xfrm>
          <a:custGeom>
            <a:avLst/>
            <a:gdLst/>
            <a:ahLst/>
            <a:cxnLst/>
            <a:rect l="l" t="t" r="r" b="b"/>
            <a:pathLst>
              <a:path w="979510" h="979510">
                <a:moveTo>
                  <a:pt x="0" y="0"/>
                </a:moveTo>
                <a:lnTo>
                  <a:pt x="979510" y="0"/>
                </a:lnTo>
                <a:lnTo>
                  <a:pt x="979510" y="979510"/>
                </a:lnTo>
                <a:lnTo>
                  <a:pt x="0" y="9795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222050" y="8381851"/>
            <a:ext cx="726131" cy="726131"/>
          </a:xfrm>
          <a:custGeom>
            <a:avLst/>
            <a:gdLst/>
            <a:ahLst/>
            <a:cxnLst/>
            <a:rect l="l" t="t" r="r" b="b"/>
            <a:pathLst>
              <a:path w="726131" h="726131">
                <a:moveTo>
                  <a:pt x="0" y="0"/>
                </a:moveTo>
                <a:lnTo>
                  <a:pt x="726132" y="0"/>
                </a:lnTo>
                <a:lnTo>
                  <a:pt x="726132" y="726131"/>
                </a:lnTo>
                <a:lnTo>
                  <a:pt x="0" y="7261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2895" y="4078665"/>
            <a:ext cx="2664260" cy="2664260"/>
          </a:xfrm>
          <a:custGeom>
            <a:avLst/>
            <a:gdLst/>
            <a:ahLst/>
            <a:cxnLst/>
            <a:rect l="l" t="t" r="r" b="b"/>
            <a:pathLst>
              <a:path w="2664260" h="2664260">
                <a:moveTo>
                  <a:pt x="0" y="0"/>
                </a:moveTo>
                <a:lnTo>
                  <a:pt x="2664260" y="0"/>
                </a:lnTo>
                <a:lnTo>
                  <a:pt x="2664260" y="2664260"/>
                </a:lnTo>
                <a:lnTo>
                  <a:pt x="0" y="26642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092173" y="4078665"/>
            <a:ext cx="2664260" cy="2664260"/>
          </a:xfrm>
          <a:custGeom>
            <a:avLst/>
            <a:gdLst/>
            <a:ahLst/>
            <a:cxnLst/>
            <a:rect l="l" t="t" r="r" b="b"/>
            <a:pathLst>
              <a:path w="2664260" h="2664260">
                <a:moveTo>
                  <a:pt x="0" y="0"/>
                </a:moveTo>
                <a:lnTo>
                  <a:pt x="2664260" y="0"/>
                </a:lnTo>
                <a:lnTo>
                  <a:pt x="2664260" y="2664260"/>
                </a:lnTo>
                <a:lnTo>
                  <a:pt x="0" y="26642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346983" y="4330399"/>
            <a:ext cx="3643155" cy="2050576"/>
          </a:xfrm>
          <a:custGeom>
            <a:avLst/>
            <a:gdLst/>
            <a:ahLst/>
            <a:cxnLst/>
            <a:rect l="l" t="t" r="r" b="b"/>
            <a:pathLst>
              <a:path w="3643155" h="2050576">
                <a:moveTo>
                  <a:pt x="0" y="0"/>
                </a:moveTo>
                <a:lnTo>
                  <a:pt x="3643155" y="0"/>
                </a:lnTo>
                <a:lnTo>
                  <a:pt x="3643155" y="2050576"/>
                </a:lnTo>
                <a:lnTo>
                  <a:pt x="0" y="205057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37669" y="2348021"/>
            <a:ext cx="8421026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工具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0728" y="3549294"/>
            <a:ext cx="6540176" cy="5297543"/>
          </a:xfrm>
          <a:custGeom>
            <a:avLst/>
            <a:gdLst/>
            <a:ahLst/>
            <a:cxnLst/>
            <a:rect l="l" t="t" r="r" b="b"/>
            <a:pathLst>
              <a:path w="6540176" h="5297543">
                <a:moveTo>
                  <a:pt x="0" y="0"/>
                </a:moveTo>
                <a:lnTo>
                  <a:pt x="6540176" y="0"/>
                </a:lnTo>
                <a:lnTo>
                  <a:pt x="6540176" y="5297543"/>
                </a:lnTo>
                <a:lnTo>
                  <a:pt x="0" y="5297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28700" y="8799212"/>
            <a:ext cx="8590667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28700" y="3744510"/>
            <a:ext cx="2384183" cy="2229212"/>
          </a:xfrm>
          <a:custGeom>
            <a:avLst/>
            <a:gdLst/>
            <a:ahLst/>
            <a:cxnLst/>
            <a:rect l="l" t="t" r="r" b="b"/>
            <a:pathLst>
              <a:path w="2384183" h="2229212">
                <a:moveTo>
                  <a:pt x="0" y="0"/>
                </a:moveTo>
                <a:lnTo>
                  <a:pt x="2384183" y="0"/>
                </a:lnTo>
                <a:lnTo>
                  <a:pt x="2384183" y="2229212"/>
                </a:lnTo>
                <a:lnTo>
                  <a:pt x="0" y="22292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50728" y="1745138"/>
            <a:ext cx="6540176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212121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功能</a:t>
            </a:r>
          </a:p>
        </p:txBody>
      </p:sp>
      <p:sp>
        <p:nvSpPr>
          <p:cNvPr id="7" name="Freeform 7"/>
          <p:cNvSpPr/>
          <p:nvPr/>
        </p:nvSpPr>
        <p:spPr>
          <a:xfrm>
            <a:off x="8391394" y="3879606"/>
            <a:ext cx="979510" cy="979510"/>
          </a:xfrm>
          <a:custGeom>
            <a:avLst/>
            <a:gdLst/>
            <a:ahLst/>
            <a:cxnLst/>
            <a:rect l="l" t="t" r="r" b="b"/>
            <a:pathLst>
              <a:path w="979510" h="979510">
                <a:moveTo>
                  <a:pt x="0" y="0"/>
                </a:moveTo>
                <a:lnTo>
                  <a:pt x="979509" y="0"/>
                </a:lnTo>
                <a:lnTo>
                  <a:pt x="979509" y="979510"/>
                </a:lnTo>
                <a:lnTo>
                  <a:pt x="0" y="9795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769545" y="8768545"/>
            <a:ext cx="755443" cy="755443"/>
          </a:xfrm>
          <a:custGeom>
            <a:avLst/>
            <a:gdLst/>
            <a:ahLst/>
            <a:cxnLst/>
            <a:rect l="l" t="t" r="r" b="b"/>
            <a:pathLst>
              <a:path w="755443" h="755443">
                <a:moveTo>
                  <a:pt x="0" y="0"/>
                </a:moveTo>
                <a:lnTo>
                  <a:pt x="755444" y="0"/>
                </a:lnTo>
                <a:lnTo>
                  <a:pt x="755444" y="755444"/>
                </a:lnTo>
                <a:lnTo>
                  <a:pt x="0" y="7554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370903" y="1224678"/>
            <a:ext cx="7283478" cy="783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2"/>
              </a:lnSpc>
              <a:spcBef>
                <a:spcPct val="0"/>
              </a:spcBef>
            </a:pPr>
            <a:r>
              <a:rPr lang="en-US" sz="5842">
                <a:solidFill>
                  <a:srgbClr val="212121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會員與權限系統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93656" y="2847720"/>
            <a:ext cx="3491592" cy="70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6"/>
              </a:lnSpc>
              <a:spcBef>
                <a:spcPct val="0"/>
              </a:spcBef>
            </a:pPr>
            <a:r>
              <a:rPr lang="en-US" sz="5176" dirty="0" err="1">
                <a:solidFill>
                  <a:srgbClr val="212121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註冊與登入</a:t>
            </a:r>
            <a:endParaRPr lang="en-US" sz="5176" dirty="0">
              <a:solidFill>
                <a:srgbClr val="212121"/>
              </a:solidFill>
              <a:latin typeface="New Sun Playful"/>
              <a:ea typeface="New Sun Playful"/>
              <a:cs typeface="New Sun Playful"/>
              <a:sym typeface="New Sun Playfu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513272" y="4074749"/>
            <a:ext cx="3901088" cy="674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1"/>
              </a:lnSpc>
              <a:spcBef>
                <a:spcPct val="0"/>
              </a:spcBef>
            </a:pPr>
            <a:r>
              <a:rPr lang="en-US" sz="5001" dirty="0" err="1">
                <a:solidFill>
                  <a:srgbClr val="212121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個人隱私管理</a:t>
            </a:r>
            <a:endParaRPr lang="en-US" sz="5001" dirty="0">
              <a:solidFill>
                <a:srgbClr val="212121"/>
              </a:solidFill>
              <a:latin typeface="New Sun Playful"/>
              <a:ea typeface="New Sun Playful"/>
              <a:cs typeface="New Sun Playful"/>
              <a:sym typeface="New Sun Playfu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433632" y="5203119"/>
            <a:ext cx="2913868" cy="681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3"/>
              </a:lnSpc>
              <a:spcBef>
                <a:spcPct val="0"/>
              </a:spcBef>
            </a:pPr>
            <a:r>
              <a:rPr lang="en-US" sz="5043" dirty="0" err="1">
                <a:solidFill>
                  <a:srgbClr val="212121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權限層級</a:t>
            </a:r>
            <a:endParaRPr lang="en-US" sz="5043" dirty="0">
              <a:solidFill>
                <a:srgbClr val="212121"/>
              </a:solidFill>
              <a:latin typeface="New Sun Playful"/>
              <a:ea typeface="New Sun Playful"/>
              <a:cs typeface="New Sun Playful"/>
              <a:sym typeface="New Sun Playful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513272" y="6319484"/>
            <a:ext cx="2669716" cy="704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5"/>
              </a:lnSpc>
              <a:spcBef>
                <a:spcPct val="0"/>
              </a:spcBef>
            </a:pPr>
            <a:r>
              <a:rPr lang="en-US" sz="5255" dirty="0" err="1">
                <a:solidFill>
                  <a:srgbClr val="212121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社交關係</a:t>
            </a:r>
            <a:endParaRPr lang="en-US" sz="5255" dirty="0">
              <a:solidFill>
                <a:srgbClr val="212121"/>
              </a:solidFill>
              <a:latin typeface="New Sun Playful"/>
              <a:ea typeface="New Sun Playful"/>
              <a:cs typeface="New Sun Playful"/>
              <a:sym typeface="New Sun Playfu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38115" y="2979162"/>
            <a:ext cx="5921185" cy="6241038"/>
          </a:xfrm>
          <a:custGeom>
            <a:avLst/>
            <a:gdLst/>
            <a:ahLst/>
            <a:cxnLst/>
            <a:rect l="l" t="t" r="r" b="b"/>
            <a:pathLst>
              <a:path w="5921185" h="6241038">
                <a:moveTo>
                  <a:pt x="0" y="0"/>
                </a:moveTo>
                <a:lnTo>
                  <a:pt x="5921185" y="0"/>
                </a:lnTo>
                <a:lnTo>
                  <a:pt x="5921185" y="6241038"/>
                </a:lnTo>
                <a:lnTo>
                  <a:pt x="0" y="6241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52256" y="1642619"/>
            <a:ext cx="8846189" cy="7001762"/>
            <a:chOff x="0" y="0"/>
            <a:chExt cx="2329860" cy="18440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9860" cy="1844086"/>
            </a:xfrm>
            <a:custGeom>
              <a:avLst/>
              <a:gdLst/>
              <a:ahLst/>
              <a:cxnLst/>
              <a:rect l="l" t="t" r="r" b="b"/>
              <a:pathLst>
                <a:path w="2329860" h="1844086">
                  <a:moveTo>
                    <a:pt x="44634" y="0"/>
                  </a:moveTo>
                  <a:lnTo>
                    <a:pt x="2285227" y="0"/>
                  </a:lnTo>
                  <a:cubicBezTo>
                    <a:pt x="2309877" y="0"/>
                    <a:pt x="2329860" y="19983"/>
                    <a:pt x="2329860" y="44634"/>
                  </a:cubicBezTo>
                  <a:lnTo>
                    <a:pt x="2329860" y="1799452"/>
                  </a:lnTo>
                  <a:cubicBezTo>
                    <a:pt x="2329860" y="1811289"/>
                    <a:pt x="2325158" y="1822642"/>
                    <a:pt x="2316787" y="1831013"/>
                  </a:cubicBezTo>
                  <a:cubicBezTo>
                    <a:pt x="2308417" y="1839383"/>
                    <a:pt x="2297064" y="1844086"/>
                    <a:pt x="2285227" y="1844086"/>
                  </a:cubicBezTo>
                  <a:lnTo>
                    <a:pt x="44634" y="1844086"/>
                  </a:lnTo>
                  <a:cubicBezTo>
                    <a:pt x="32796" y="1844086"/>
                    <a:pt x="21443" y="1839383"/>
                    <a:pt x="13073" y="1831013"/>
                  </a:cubicBezTo>
                  <a:cubicBezTo>
                    <a:pt x="4702" y="1822642"/>
                    <a:pt x="0" y="1811289"/>
                    <a:pt x="0" y="1799452"/>
                  </a:cubicBezTo>
                  <a:lnTo>
                    <a:pt x="0" y="44634"/>
                  </a:lnTo>
                  <a:cubicBezTo>
                    <a:pt x="0" y="32796"/>
                    <a:pt x="4702" y="21443"/>
                    <a:pt x="13073" y="13073"/>
                  </a:cubicBezTo>
                  <a:cubicBezTo>
                    <a:pt x="21443" y="4702"/>
                    <a:pt x="32796" y="0"/>
                    <a:pt x="44634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329860" cy="18631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13065852" y="8799212"/>
            <a:ext cx="5778929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5128084" y="766472"/>
            <a:ext cx="2551320" cy="2212690"/>
          </a:xfrm>
          <a:custGeom>
            <a:avLst/>
            <a:gdLst/>
            <a:ahLst/>
            <a:cxnLst/>
            <a:rect l="l" t="t" r="r" b="b"/>
            <a:pathLst>
              <a:path w="2551320" h="2212690">
                <a:moveTo>
                  <a:pt x="0" y="0"/>
                </a:moveTo>
                <a:lnTo>
                  <a:pt x="2551319" y="0"/>
                </a:lnTo>
                <a:lnTo>
                  <a:pt x="2551319" y="2212690"/>
                </a:lnTo>
                <a:lnTo>
                  <a:pt x="0" y="22126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815027" y="2979162"/>
            <a:ext cx="1713706" cy="1638926"/>
          </a:xfrm>
          <a:custGeom>
            <a:avLst/>
            <a:gdLst/>
            <a:ahLst/>
            <a:cxnLst/>
            <a:rect l="l" t="t" r="r" b="b"/>
            <a:pathLst>
              <a:path w="1713706" h="1638926">
                <a:moveTo>
                  <a:pt x="0" y="0"/>
                </a:moveTo>
                <a:lnTo>
                  <a:pt x="1713705" y="0"/>
                </a:lnTo>
                <a:lnTo>
                  <a:pt x="1713705" y="1638925"/>
                </a:lnTo>
                <a:lnTo>
                  <a:pt x="0" y="16389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91925" y="3442990"/>
            <a:ext cx="6566849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212121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相簿管理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15339" y="5053310"/>
            <a:ext cx="59200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多樣化隱私等級</a:t>
            </a:r>
          </a:p>
        </p:txBody>
      </p:sp>
      <p:sp>
        <p:nvSpPr>
          <p:cNvPr id="12" name="Freeform 12"/>
          <p:cNvSpPr/>
          <p:nvPr/>
        </p:nvSpPr>
        <p:spPr>
          <a:xfrm>
            <a:off x="2002171" y="2448847"/>
            <a:ext cx="813168" cy="813168"/>
          </a:xfrm>
          <a:custGeom>
            <a:avLst/>
            <a:gdLst/>
            <a:ahLst/>
            <a:cxnLst/>
            <a:rect l="l" t="t" r="r" b="b"/>
            <a:pathLst>
              <a:path w="813168" h="813168">
                <a:moveTo>
                  <a:pt x="0" y="0"/>
                </a:moveTo>
                <a:lnTo>
                  <a:pt x="813168" y="0"/>
                </a:lnTo>
                <a:lnTo>
                  <a:pt x="813168" y="813168"/>
                </a:lnTo>
                <a:lnTo>
                  <a:pt x="0" y="8131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815339" y="5539085"/>
            <a:ext cx="59200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相簿自訂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15339" y="6071106"/>
            <a:ext cx="59200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封面設定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15339" y="6604506"/>
            <a:ext cx="59200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共享機制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9144000" y="8799212"/>
            <a:ext cx="9700781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322261" y="1597256"/>
            <a:ext cx="4703166" cy="7249581"/>
          </a:xfrm>
          <a:custGeom>
            <a:avLst/>
            <a:gdLst/>
            <a:ahLst/>
            <a:cxnLst/>
            <a:rect l="l" t="t" r="r" b="b"/>
            <a:pathLst>
              <a:path w="4703166" h="7249581">
                <a:moveTo>
                  <a:pt x="0" y="0"/>
                </a:moveTo>
                <a:lnTo>
                  <a:pt x="4703166" y="0"/>
                </a:lnTo>
                <a:lnTo>
                  <a:pt x="4703166" y="7249581"/>
                </a:lnTo>
                <a:lnTo>
                  <a:pt x="0" y="7249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88447" y="6383364"/>
            <a:ext cx="2834293" cy="2463473"/>
          </a:xfrm>
          <a:custGeom>
            <a:avLst/>
            <a:gdLst/>
            <a:ahLst/>
            <a:cxnLst/>
            <a:rect l="l" t="t" r="r" b="b"/>
            <a:pathLst>
              <a:path w="2834293" h="2463473">
                <a:moveTo>
                  <a:pt x="0" y="0"/>
                </a:moveTo>
                <a:lnTo>
                  <a:pt x="2834294" y="0"/>
                </a:lnTo>
                <a:lnTo>
                  <a:pt x="2834294" y="2463473"/>
                </a:lnTo>
                <a:lnTo>
                  <a:pt x="0" y="24634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77118" y="1597256"/>
            <a:ext cx="2510658" cy="2561896"/>
          </a:xfrm>
          <a:custGeom>
            <a:avLst/>
            <a:gdLst/>
            <a:ahLst/>
            <a:cxnLst/>
            <a:rect l="l" t="t" r="r" b="b"/>
            <a:pathLst>
              <a:path w="2510658" h="2561896">
                <a:moveTo>
                  <a:pt x="0" y="0"/>
                </a:moveTo>
                <a:lnTo>
                  <a:pt x="2510659" y="0"/>
                </a:lnTo>
                <a:lnTo>
                  <a:pt x="2510659" y="2561896"/>
                </a:lnTo>
                <a:lnTo>
                  <a:pt x="0" y="25618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98767"/>
            <a:ext cx="9069599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>
                <a:solidFill>
                  <a:srgbClr val="212121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照片管理與優化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03085" y="4331543"/>
            <a:ext cx="2740567" cy="811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30"/>
              </a:lnSpc>
            </a:pPr>
            <a:r>
              <a:rPr lang="en-US" sz="5025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批次上傳</a:t>
            </a:r>
          </a:p>
        </p:txBody>
      </p:sp>
      <p:sp>
        <p:nvSpPr>
          <p:cNvPr id="9" name="Freeform 9"/>
          <p:cNvSpPr/>
          <p:nvPr/>
        </p:nvSpPr>
        <p:spPr>
          <a:xfrm>
            <a:off x="9586413" y="6635591"/>
            <a:ext cx="979510" cy="979510"/>
          </a:xfrm>
          <a:custGeom>
            <a:avLst/>
            <a:gdLst/>
            <a:ahLst/>
            <a:cxnLst/>
            <a:rect l="l" t="t" r="r" b="b"/>
            <a:pathLst>
              <a:path w="979510" h="979510">
                <a:moveTo>
                  <a:pt x="0" y="0"/>
                </a:moveTo>
                <a:lnTo>
                  <a:pt x="979510" y="0"/>
                </a:lnTo>
                <a:lnTo>
                  <a:pt x="979510" y="979509"/>
                </a:lnTo>
                <a:lnTo>
                  <a:pt x="0" y="9795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03085" y="5086452"/>
            <a:ext cx="2740567" cy="811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30"/>
              </a:lnSpc>
            </a:pPr>
            <a:r>
              <a:rPr lang="en-US" sz="5025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排序功能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03085" y="5841360"/>
            <a:ext cx="2740567" cy="811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30"/>
              </a:lnSpc>
            </a:pPr>
            <a:r>
              <a:rPr lang="en-US" sz="5025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下載原圖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0728" y="3549294"/>
            <a:ext cx="6540176" cy="5297543"/>
          </a:xfrm>
          <a:custGeom>
            <a:avLst/>
            <a:gdLst/>
            <a:ahLst/>
            <a:cxnLst/>
            <a:rect l="l" t="t" r="r" b="b"/>
            <a:pathLst>
              <a:path w="6540176" h="5297543">
                <a:moveTo>
                  <a:pt x="0" y="0"/>
                </a:moveTo>
                <a:lnTo>
                  <a:pt x="6540176" y="0"/>
                </a:lnTo>
                <a:lnTo>
                  <a:pt x="6540176" y="5297543"/>
                </a:lnTo>
                <a:lnTo>
                  <a:pt x="0" y="5297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28700" y="8799212"/>
            <a:ext cx="8590667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28700" y="3744510"/>
            <a:ext cx="2384183" cy="2229212"/>
          </a:xfrm>
          <a:custGeom>
            <a:avLst/>
            <a:gdLst/>
            <a:ahLst/>
            <a:cxnLst/>
            <a:rect l="l" t="t" r="r" b="b"/>
            <a:pathLst>
              <a:path w="2384183" h="2229212">
                <a:moveTo>
                  <a:pt x="0" y="0"/>
                </a:moveTo>
                <a:lnTo>
                  <a:pt x="2384183" y="0"/>
                </a:lnTo>
                <a:lnTo>
                  <a:pt x="2384183" y="2229212"/>
                </a:lnTo>
                <a:lnTo>
                  <a:pt x="0" y="22292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391394" y="3879606"/>
            <a:ext cx="979510" cy="979510"/>
          </a:xfrm>
          <a:custGeom>
            <a:avLst/>
            <a:gdLst/>
            <a:ahLst/>
            <a:cxnLst/>
            <a:rect l="l" t="t" r="r" b="b"/>
            <a:pathLst>
              <a:path w="979510" h="979510">
                <a:moveTo>
                  <a:pt x="0" y="0"/>
                </a:moveTo>
                <a:lnTo>
                  <a:pt x="979509" y="0"/>
                </a:lnTo>
                <a:lnTo>
                  <a:pt x="979509" y="979510"/>
                </a:lnTo>
                <a:lnTo>
                  <a:pt x="0" y="9795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769545" y="8768545"/>
            <a:ext cx="755443" cy="755443"/>
          </a:xfrm>
          <a:custGeom>
            <a:avLst/>
            <a:gdLst/>
            <a:ahLst/>
            <a:cxnLst/>
            <a:rect l="l" t="t" r="r" b="b"/>
            <a:pathLst>
              <a:path w="755443" h="755443">
                <a:moveTo>
                  <a:pt x="0" y="0"/>
                </a:moveTo>
                <a:lnTo>
                  <a:pt x="755444" y="0"/>
                </a:lnTo>
                <a:lnTo>
                  <a:pt x="755444" y="755444"/>
                </a:lnTo>
                <a:lnTo>
                  <a:pt x="0" y="7554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486067" y="1404758"/>
            <a:ext cx="7283478" cy="783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2"/>
              </a:lnSpc>
              <a:spcBef>
                <a:spcPct val="0"/>
              </a:spcBef>
            </a:pPr>
            <a:r>
              <a:rPr lang="en-US" sz="5842">
                <a:solidFill>
                  <a:srgbClr val="212121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社交與互動功能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5708" y="2847720"/>
            <a:ext cx="3491592" cy="70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6"/>
              </a:lnSpc>
              <a:spcBef>
                <a:spcPct val="0"/>
              </a:spcBef>
            </a:pPr>
            <a:r>
              <a:rPr lang="en-US" sz="5176" dirty="0" err="1">
                <a:solidFill>
                  <a:srgbClr val="212121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按讚與留言</a:t>
            </a:r>
            <a:endParaRPr lang="en-US" sz="5176" dirty="0">
              <a:solidFill>
                <a:srgbClr val="212121"/>
              </a:solidFill>
              <a:latin typeface="New Sun Playful"/>
              <a:ea typeface="New Sun Playful"/>
              <a:cs typeface="New Sun Playful"/>
              <a:sym typeface="New Sun Playfu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350960" y="4050391"/>
            <a:ext cx="3901088" cy="674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1"/>
              </a:lnSpc>
              <a:spcBef>
                <a:spcPct val="0"/>
              </a:spcBef>
            </a:pPr>
            <a:r>
              <a:rPr lang="en-US" sz="5001" dirty="0" err="1">
                <a:solidFill>
                  <a:srgbClr val="212121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提及</a:t>
            </a:r>
            <a:r>
              <a:rPr lang="en-US" sz="5001" dirty="0">
                <a:solidFill>
                  <a:srgbClr val="212121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44570" y="5188810"/>
            <a:ext cx="2913868" cy="681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3"/>
              </a:lnSpc>
              <a:spcBef>
                <a:spcPct val="0"/>
              </a:spcBef>
            </a:pPr>
            <a:r>
              <a:rPr lang="en-US" sz="5043" dirty="0" err="1">
                <a:solidFill>
                  <a:srgbClr val="212121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標籤系統</a:t>
            </a:r>
            <a:endParaRPr lang="en-US" sz="5043" dirty="0">
              <a:solidFill>
                <a:srgbClr val="212121"/>
              </a:solidFill>
              <a:latin typeface="New Sun Playful"/>
              <a:ea typeface="New Sun Playful"/>
              <a:cs typeface="New Sun Playful"/>
              <a:sym typeface="New Sun Playfu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26654" y="6333659"/>
            <a:ext cx="2002303" cy="704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5"/>
              </a:lnSpc>
              <a:spcBef>
                <a:spcPct val="0"/>
              </a:spcBef>
            </a:pPr>
            <a:r>
              <a:rPr lang="en-US" sz="5255" dirty="0" err="1">
                <a:solidFill>
                  <a:srgbClr val="212121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動態牆</a:t>
            </a:r>
            <a:endParaRPr lang="en-US" sz="5255" dirty="0">
              <a:solidFill>
                <a:srgbClr val="212121"/>
              </a:solidFill>
              <a:latin typeface="New Sun Playful"/>
              <a:ea typeface="New Sun Playful"/>
              <a:cs typeface="New Sun Playful"/>
              <a:sym typeface="New Sun Playfu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38115" y="2979162"/>
            <a:ext cx="5921185" cy="6241038"/>
          </a:xfrm>
          <a:custGeom>
            <a:avLst/>
            <a:gdLst/>
            <a:ahLst/>
            <a:cxnLst/>
            <a:rect l="l" t="t" r="r" b="b"/>
            <a:pathLst>
              <a:path w="5921185" h="6241038">
                <a:moveTo>
                  <a:pt x="0" y="0"/>
                </a:moveTo>
                <a:lnTo>
                  <a:pt x="5921185" y="0"/>
                </a:lnTo>
                <a:lnTo>
                  <a:pt x="5921185" y="6241038"/>
                </a:lnTo>
                <a:lnTo>
                  <a:pt x="0" y="6241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52256" y="1642619"/>
            <a:ext cx="8846189" cy="7001762"/>
            <a:chOff x="0" y="0"/>
            <a:chExt cx="2329860" cy="18440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9860" cy="1844086"/>
            </a:xfrm>
            <a:custGeom>
              <a:avLst/>
              <a:gdLst/>
              <a:ahLst/>
              <a:cxnLst/>
              <a:rect l="l" t="t" r="r" b="b"/>
              <a:pathLst>
                <a:path w="2329860" h="1844086">
                  <a:moveTo>
                    <a:pt x="44634" y="0"/>
                  </a:moveTo>
                  <a:lnTo>
                    <a:pt x="2285227" y="0"/>
                  </a:lnTo>
                  <a:cubicBezTo>
                    <a:pt x="2309877" y="0"/>
                    <a:pt x="2329860" y="19983"/>
                    <a:pt x="2329860" y="44634"/>
                  </a:cubicBezTo>
                  <a:lnTo>
                    <a:pt x="2329860" y="1799452"/>
                  </a:lnTo>
                  <a:cubicBezTo>
                    <a:pt x="2329860" y="1811289"/>
                    <a:pt x="2325158" y="1822642"/>
                    <a:pt x="2316787" y="1831013"/>
                  </a:cubicBezTo>
                  <a:cubicBezTo>
                    <a:pt x="2308417" y="1839383"/>
                    <a:pt x="2297064" y="1844086"/>
                    <a:pt x="2285227" y="1844086"/>
                  </a:cubicBezTo>
                  <a:lnTo>
                    <a:pt x="44634" y="1844086"/>
                  </a:lnTo>
                  <a:cubicBezTo>
                    <a:pt x="32796" y="1844086"/>
                    <a:pt x="21443" y="1839383"/>
                    <a:pt x="13073" y="1831013"/>
                  </a:cubicBezTo>
                  <a:cubicBezTo>
                    <a:pt x="4702" y="1822642"/>
                    <a:pt x="0" y="1811289"/>
                    <a:pt x="0" y="1799452"/>
                  </a:cubicBezTo>
                  <a:lnTo>
                    <a:pt x="0" y="44634"/>
                  </a:lnTo>
                  <a:cubicBezTo>
                    <a:pt x="0" y="32796"/>
                    <a:pt x="4702" y="21443"/>
                    <a:pt x="13073" y="13073"/>
                  </a:cubicBezTo>
                  <a:cubicBezTo>
                    <a:pt x="21443" y="4702"/>
                    <a:pt x="32796" y="0"/>
                    <a:pt x="44634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329860" cy="18631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13065852" y="8799212"/>
            <a:ext cx="5778929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5128084" y="766472"/>
            <a:ext cx="2551320" cy="2212690"/>
          </a:xfrm>
          <a:custGeom>
            <a:avLst/>
            <a:gdLst/>
            <a:ahLst/>
            <a:cxnLst/>
            <a:rect l="l" t="t" r="r" b="b"/>
            <a:pathLst>
              <a:path w="2551320" h="2212690">
                <a:moveTo>
                  <a:pt x="0" y="0"/>
                </a:moveTo>
                <a:lnTo>
                  <a:pt x="2551319" y="0"/>
                </a:lnTo>
                <a:lnTo>
                  <a:pt x="2551319" y="2212690"/>
                </a:lnTo>
                <a:lnTo>
                  <a:pt x="0" y="22126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815027" y="2979162"/>
            <a:ext cx="1713706" cy="1638926"/>
          </a:xfrm>
          <a:custGeom>
            <a:avLst/>
            <a:gdLst/>
            <a:ahLst/>
            <a:cxnLst/>
            <a:rect l="l" t="t" r="r" b="b"/>
            <a:pathLst>
              <a:path w="1713706" h="1638926">
                <a:moveTo>
                  <a:pt x="0" y="0"/>
                </a:moveTo>
                <a:lnTo>
                  <a:pt x="1713705" y="0"/>
                </a:lnTo>
                <a:lnTo>
                  <a:pt x="1713705" y="1638925"/>
                </a:lnTo>
                <a:lnTo>
                  <a:pt x="0" y="16389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91925" y="3442990"/>
            <a:ext cx="6566849" cy="260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212121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通知與搜尋</a:t>
            </a:r>
          </a:p>
          <a:p>
            <a:pPr algn="ctr">
              <a:lnSpc>
                <a:spcPts val="9999"/>
              </a:lnSpc>
            </a:pPr>
            <a:endParaRPr lang="en-US" sz="9999">
              <a:solidFill>
                <a:srgbClr val="212121"/>
              </a:solidFill>
              <a:latin typeface="New Sun Playful"/>
              <a:ea typeface="New Sun Playful"/>
              <a:cs typeface="New Sun Playful"/>
              <a:sym typeface="New Sun Playfu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815339" y="5053310"/>
            <a:ext cx="59200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即時通知中心</a:t>
            </a:r>
          </a:p>
        </p:txBody>
      </p:sp>
      <p:sp>
        <p:nvSpPr>
          <p:cNvPr id="12" name="Freeform 12"/>
          <p:cNvSpPr/>
          <p:nvPr/>
        </p:nvSpPr>
        <p:spPr>
          <a:xfrm>
            <a:off x="2002171" y="2448847"/>
            <a:ext cx="813168" cy="813168"/>
          </a:xfrm>
          <a:custGeom>
            <a:avLst/>
            <a:gdLst/>
            <a:ahLst/>
            <a:cxnLst/>
            <a:rect l="l" t="t" r="r" b="b"/>
            <a:pathLst>
              <a:path w="813168" h="813168">
                <a:moveTo>
                  <a:pt x="0" y="0"/>
                </a:moveTo>
                <a:lnTo>
                  <a:pt x="813168" y="0"/>
                </a:lnTo>
                <a:lnTo>
                  <a:pt x="813168" y="813168"/>
                </a:lnTo>
                <a:lnTo>
                  <a:pt x="0" y="8131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815339" y="5539085"/>
            <a:ext cx="59200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全站搜尋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9144000" y="8799212"/>
            <a:ext cx="9700781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322261" y="1597256"/>
            <a:ext cx="4703166" cy="7249581"/>
          </a:xfrm>
          <a:custGeom>
            <a:avLst/>
            <a:gdLst/>
            <a:ahLst/>
            <a:cxnLst/>
            <a:rect l="l" t="t" r="r" b="b"/>
            <a:pathLst>
              <a:path w="4703166" h="7249581">
                <a:moveTo>
                  <a:pt x="0" y="0"/>
                </a:moveTo>
                <a:lnTo>
                  <a:pt x="4703166" y="0"/>
                </a:lnTo>
                <a:lnTo>
                  <a:pt x="4703166" y="7249581"/>
                </a:lnTo>
                <a:lnTo>
                  <a:pt x="0" y="7249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77118" y="1597256"/>
            <a:ext cx="2510658" cy="2561896"/>
          </a:xfrm>
          <a:custGeom>
            <a:avLst/>
            <a:gdLst/>
            <a:ahLst/>
            <a:cxnLst/>
            <a:rect l="l" t="t" r="r" b="b"/>
            <a:pathLst>
              <a:path w="2510658" h="2561896">
                <a:moveTo>
                  <a:pt x="0" y="0"/>
                </a:moveTo>
                <a:lnTo>
                  <a:pt x="2510659" y="0"/>
                </a:lnTo>
                <a:lnTo>
                  <a:pt x="2510659" y="2561896"/>
                </a:lnTo>
                <a:lnTo>
                  <a:pt x="0" y="25618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1592" y="2097949"/>
            <a:ext cx="10140669" cy="1166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74"/>
              </a:lnSpc>
            </a:pPr>
            <a:r>
              <a:rPr lang="en-US" sz="8674">
                <a:solidFill>
                  <a:srgbClr val="212121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內容安全與備份工具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1592" y="3347195"/>
            <a:ext cx="2740567" cy="811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30"/>
              </a:lnSpc>
            </a:pPr>
            <a:r>
              <a:rPr lang="en-US" sz="5025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檢舉機制</a:t>
            </a:r>
          </a:p>
        </p:txBody>
      </p:sp>
      <p:sp>
        <p:nvSpPr>
          <p:cNvPr id="8" name="Freeform 8"/>
          <p:cNvSpPr/>
          <p:nvPr/>
        </p:nvSpPr>
        <p:spPr>
          <a:xfrm>
            <a:off x="9586413" y="6635591"/>
            <a:ext cx="979510" cy="979510"/>
          </a:xfrm>
          <a:custGeom>
            <a:avLst/>
            <a:gdLst/>
            <a:ahLst/>
            <a:cxnLst/>
            <a:rect l="l" t="t" r="r" b="b"/>
            <a:pathLst>
              <a:path w="979510" h="979510">
                <a:moveTo>
                  <a:pt x="0" y="0"/>
                </a:moveTo>
                <a:lnTo>
                  <a:pt x="979510" y="0"/>
                </a:lnTo>
                <a:lnTo>
                  <a:pt x="979510" y="979509"/>
                </a:lnTo>
                <a:lnTo>
                  <a:pt x="0" y="9795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1592" y="4102002"/>
            <a:ext cx="9696169" cy="4575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6"/>
              </a:lnSpc>
            </a:pPr>
            <a:r>
              <a:rPr lang="en-US" sz="5013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管理員後台：</a:t>
            </a:r>
          </a:p>
          <a:p>
            <a:pPr marL="2164907" lvl="2" indent="-721636" algn="l">
              <a:lnSpc>
                <a:spcPts val="6016"/>
              </a:lnSpc>
              <a:buFont typeface="Arial"/>
              <a:buChar char="⚬"/>
            </a:pPr>
            <a:r>
              <a:rPr lang="en-US" sz="5013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管理所有使用者、相簿與照片。</a:t>
            </a:r>
          </a:p>
          <a:p>
            <a:pPr marL="2164907" lvl="2" indent="-721636" algn="l">
              <a:lnSpc>
                <a:spcPts val="6016"/>
              </a:lnSpc>
              <a:buFont typeface="Arial"/>
              <a:buChar char="⚬"/>
            </a:pPr>
            <a:r>
              <a:rPr lang="en-US" sz="5013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審核檢舉案件 (Reports)。</a:t>
            </a:r>
          </a:p>
          <a:p>
            <a:pPr marL="2164907" lvl="2" indent="-721636" algn="l">
              <a:lnSpc>
                <a:spcPts val="6016"/>
              </a:lnSpc>
              <a:buFont typeface="Arial"/>
              <a:buChar char="⚬"/>
            </a:pPr>
            <a:r>
              <a:rPr lang="en-US" sz="5013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封鎖 (Ban) 不當內容。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1592" y="9201150"/>
            <a:ext cx="3370848" cy="811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30"/>
              </a:lnSpc>
            </a:pPr>
            <a:r>
              <a:rPr lang="en-US" sz="5025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匯出與匯入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87</Words>
  <Application>Microsoft Office PowerPoint</Application>
  <PresentationFormat>自訂</PresentationFormat>
  <Paragraphs>47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Arial</vt:lpstr>
      <vt:lpstr>Noto Sans T Chinese</vt:lpstr>
      <vt:lpstr>Noto Sans T Chinese Bold</vt:lpstr>
      <vt:lpstr>Poppins Italics</vt:lpstr>
      <vt:lpstr>Poppins</vt:lpstr>
      <vt:lpstr>New Sun Playful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圖片上傳與分享平台</dc:title>
  <cp:lastModifiedBy>雅鈞 楊</cp:lastModifiedBy>
  <cp:revision>2</cp:revision>
  <dcterms:created xsi:type="dcterms:W3CDTF">2006-08-16T00:00:00Z</dcterms:created>
  <dcterms:modified xsi:type="dcterms:W3CDTF">2026-01-16T06:22:07Z</dcterms:modified>
  <dc:identifier>DAG95hXxi5U</dc:identifier>
</cp:coreProperties>
</file>